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entury Gothic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hk2AIWWycKUbheCklnKOuuxXZf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enturyGothic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italic.fntdata"/><Relationship Id="rId14" Type="http://schemas.openxmlformats.org/officeDocument/2006/relationships/font" Target="fonts/CenturyGothic-bold.fntdata"/><Relationship Id="rId17" Type="http://customschemas.google.com/relationships/presentationmetadata" Target="metadata"/><Relationship Id="rId16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46a66af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046a66af1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46a66af1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046a66af14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4" name="Google Shape;24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" name="Google Shape;31;p11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5" name="Google Shape;125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3" name="Google Shape;133;p2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5" name="Google Shape;135;p20"/>
          <p:cNvSpPr txBox="1"/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8" name="Google Shape;138;p20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4" name="Google Shape;144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2" name="Google Shape;152;p2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3" name="Google Shape;153;p21"/>
          <p:cNvSpPr txBox="1"/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1"/>
          <p:cNvSpPr/>
          <p:nvPr>
            <p:ph idx="2" type="pic"/>
          </p:nvPr>
        </p:nvSpPr>
        <p:spPr>
          <a:xfrm>
            <a:off x="1154955" y="685800"/>
            <a:ext cx="8825658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6" name="Google Shape;156;p21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 showMasterSp="0">
  <p:cSld name="Cita con descripció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2" name="Google Shape;162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0" name="Google Shape;170;p2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1" name="Google Shape;171;p2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5" name="Google Shape;175;p22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6" name="Google Shape;176;p22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 showMasterSp="0">
  <p:cSld name="Tarjeta de nombr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2" name="Google Shape;182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0" name="Google Shape;190;p2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1" name="Google Shape;191;p23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1" name="Google Shape;201;p24"/>
          <p:cNvSpPr txBox="1"/>
          <p:nvPr>
            <p:ph idx="3" type="body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2" name="Google Shape;202;p24"/>
          <p:cNvSpPr txBox="1"/>
          <p:nvPr>
            <p:ph idx="4" type="body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3" name="Google Shape;203;p24"/>
          <p:cNvSpPr txBox="1"/>
          <p:nvPr>
            <p:ph idx="5" type="body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4" name="Google Shape;204;p24"/>
          <p:cNvSpPr txBox="1"/>
          <p:nvPr>
            <p:ph idx="6" type="body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5" name="Google Shape;205;p24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24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3" name="Google Shape;213;p25"/>
          <p:cNvSpPr/>
          <p:nvPr>
            <p:ph idx="2" type="pic"/>
          </p:nvPr>
        </p:nvSpPr>
        <p:spPr>
          <a:xfrm>
            <a:off x="1334552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4" name="Google Shape;214;p25"/>
          <p:cNvSpPr txBox="1"/>
          <p:nvPr>
            <p:ph idx="3" type="body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5" name="Google Shape;215;p25"/>
          <p:cNvSpPr txBox="1"/>
          <p:nvPr>
            <p:ph idx="4" type="body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6" name="Google Shape;216;p25"/>
          <p:cNvSpPr/>
          <p:nvPr>
            <p:ph idx="5" type="pic"/>
          </p:nvPr>
        </p:nvSpPr>
        <p:spPr>
          <a:xfrm>
            <a:off x="4748463" y="2603500"/>
            <a:ext cx="2691241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7" name="Google Shape;217;p25"/>
          <p:cNvSpPr txBox="1"/>
          <p:nvPr>
            <p:ph idx="6" type="body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8" name="Google Shape;218;p25"/>
          <p:cNvSpPr txBox="1"/>
          <p:nvPr>
            <p:ph idx="7" type="body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9" name="Google Shape;219;p25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0" name="Google Shape;220;p25"/>
          <p:cNvSpPr txBox="1"/>
          <p:nvPr>
            <p:ph idx="9" type="body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21" name="Google Shape;221;p25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25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25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9" name="Google Shape;229;p26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6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4" name="Google Shape;234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3" name="Google Shape;243;p2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4" name="Google Shape;244;p27"/>
          <p:cNvSpPr txBox="1"/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6" name="Google Shape;246;p27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7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5" name="Google Shape;45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4" name="Google Shape;54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5" name="Google Shape;55;p13"/>
          <p:cNvSpPr txBox="1"/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 showMasterSp="0">
  <p:cSld name="Título y descripció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63" name="Google Shape;63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1" name="Google Shape;71;p1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2" name="Google Shape;72;p14"/>
          <p:cNvSpPr txBox="1"/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90" name="Google Shape;90;p16"/>
          <p:cNvSpPr txBox="1"/>
          <p:nvPr>
            <p:ph idx="4" type="body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6" name="Google Shape;106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5" name="Google Shape;115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6" name="Google Shape;116;p19"/>
          <p:cNvSpPr txBox="1"/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9" name="Google Shape;119;p19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" name="Google Shape;7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0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0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10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10"/>
          <p:cNvSpPr txBox="1"/>
          <p:nvPr>
            <p:ph idx="1" type="body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s-MX" sz="6600"/>
              <a:t>Segundo entregable</a:t>
            </a:r>
            <a:br>
              <a:rPr b="1" lang="es-MX" sz="8000"/>
            </a:br>
            <a:r>
              <a:rPr b="1" lang="es-MX" sz="8000"/>
              <a:t>Proyecto final</a:t>
            </a:r>
            <a:endParaRPr/>
          </a:p>
        </p:txBody>
      </p:sp>
      <p:sp>
        <p:nvSpPr>
          <p:cNvPr id="255" name="Google Shape;255;p1"/>
          <p:cNvSpPr txBox="1"/>
          <p:nvPr/>
        </p:nvSpPr>
        <p:spPr>
          <a:xfrm>
            <a:off x="1154955" y="5041743"/>
            <a:ext cx="8825658" cy="895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Century Gothic"/>
              <a:buNone/>
            </a:pPr>
            <a:r>
              <a:t/>
            </a:r>
            <a:endParaRPr b="1" i="0" sz="80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s-MX"/>
              <a:t>Primer razonamiento…</a:t>
            </a:r>
            <a:endParaRPr/>
          </a:p>
        </p:txBody>
      </p:sp>
      <p:sp>
        <p:nvSpPr>
          <p:cNvPr id="261" name="Google Shape;261;p2"/>
          <p:cNvSpPr txBox="1"/>
          <p:nvPr>
            <p:ph idx="1" type="body"/>
          </p:nvPr>
        </p:nvSpPr>
        <p:spPr>
          <a:xfrm>
            <a:off x="1154954" y="2603500"/>
            <a:ext cx="10282079" cy="3909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20"/>
              <a:buNone/>
            </a:pPr>
            <a:r>
              <a:rPr lang="es-MX" sz="1900"/>
              <a:t>Para establecer el modelo de entidad – relación nos sentamos a empezar a razonar e intentar armarlo poco a poco, pero nos topamos con algunos problemas, entre ellos: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lang="es-MX" sz="1900"/>
              <a:t>Implementar las preguntas con más de una opción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lang="es-MX" sz="1900"/>
              <a:t>División de tipo de preguntar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lang="es-MX" sz="1900"/>
              <a:t>Unir las respuestas a las preguntas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520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520"/>
              <a:buNone/>
            </a:pPr>
            <a:r>
              <a:rPr lang="es-MX" sz="1900"/>
              <a:t>Después de estar sentados intentando armar el diagrama varias horas, creíamos que la mejor opción era hacer una tabla por pregunta, PERO NO TENIA NINGUN SENTIDO.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520"/>
              <a:buNone/>
            </a:pPr>
            <a:r>
              <a:rPr lang="es-MX" sz="1900"/>
              <a:t>Tristemente después de varias horas seguíamos EN BLANCO.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/>
          <p:nvPr>
            <p:ph idx="1" type="body"/>
          </p:nvPr>
        </p:nvSpPr>
        <p:spPr>
          <a:xfrm>
            <a:off x="1154955" y="2570922"/>
            <a:ext cx="10577500" cy="3970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s-MX" sz="2200">
                <a:solidFill>
                  <a:schemeClr val="dk1"/>
                </a:solidFill>
              </a:rPr>
              <a:t>Decidimos pausar por un momento y al siguiente día se nos ocurrió una idea, que, creímos tenía más sentido. 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s-MX" sz="2200">
                <a:solidFill>
                  <a:schemeClr val="dk1"/>
                </a:solidFill>
              </a:rPr>
              <a:t>Primero nuestro error fue que estábamos pensando las cosas de manera muy específica, es decir por pregunta o por tema. Después se nos ocurrió crear tablas más generales en las que pudieras ir agrupando a las preguntas por tema o bien de manera individual, y así ligarlo a la respuesta de cada usuario, o incluso saber si contesto o no alguna sección de preguntas.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s-MX" sz="2200">
                <a:solidFill>
                  <a:schemeClr val="dk1"/>
                </a:solidFill>
              </a:rPr>
              <a:t>Cuando esta idea nos hizo sentido empezamos con la creación del diagrama.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s-MX" sz="2200">
                <a:solidFill>
                  <a:schemeClr val="dk1"/>
                </a:solidFill>
              </a:rPr>
              <a:t>Nos apoyamos de varias tablas intermedias que soportaran relaciones de N a N para resolver este problema. 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"/>
          <p:cNvSpPr txBox="1"/>
          <p:nvPr>
            <p:ph type="title"/>
          </p:nvPr>
        </p:nvSpPr>
        <p:spPr>
          <a:xfrm>
            <a:off x="1154956" y="2287087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b="1" lang="es-MX"/>
              <a:t>CREACIÓN DEL MODELO</a:t>
            </a:r>
            <a:endParaRPr/>
          </a:p>
        </p:txBody>
      </p:sp>
      <p:sp>
        <p:nvSpPr>
          <p:cNvPr id="272" name="Google Shape;272;p4"/>
          <p:cNvSpPr txBox="1"/>
          <p:nvPr>
            <p:ph idx="1" type="body"/>
          </p:nvPr>
        </p:nvSpPr>
        <p:spPr>
          <a:xfrm>
            <a:off x="6882306" y="1646582"/>
            <a:ext cx="4154738" cy="3564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b="1" lang="es-MX" sz="2200"/>
              <a:t>TABLAS: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1" lang="es-MX" sz="2200"/>
              <a:t>PERSONA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1" lang="es-MX" sz="2200"/>
              <a:t>PERSONA_PREGUNTA (T)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1" lang="es-MX" sz="2200"/>
              <a:t>PREGUNTA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1" lang="es-MX" sz="2200"/>
              <a:t>TEMA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1" lang="es-MX" sz="2200"/>
              <a:t>PREGUNTA_RESPUESTA (T)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1" lang="es-MX" sz="2200"/>
              <a:t>RESPUESTA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1" lang="es-MX" sz="2200"/>
              <a:t>PERSONA_RESPUESTA (T)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1" lang="es-MX" sz="2200"/>
              <a:t>ENCUESTA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Font typeface="Arial"/>
              <a:buChar char="•"/>
            </a:pPr>
            <a:r>
              <a:rPr b="1" lang="es-MX" sz="2200"/>
              <a:t>PERSONA_ENCUESTA (T)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/>
          <p:nvPr>
            <p:ph type="ctrTitle"/>
          </p:nvPr>
        </p:nvSpPr>
        <p:spPr>
          <a:xfrm>
            <a:off x="8382055" y="1241266"/>
            <a:ext cx="3161016" cy="31537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Century Gothic"/>
              <a:buNone/>
            </a:pPr>
            <a:r>
              <a:rPr b="1" lang="es-MX" sz="3400"/>
              <a:t>Borrador del diagrama entidad realción </a:t>
            </a:r>
            <a:endParaRPr/>
          </a:p>
        </p:txBody>
      </p:sp>
      <p:grpSp>
        <p:nvGrpSpPr>
          <p:cNvPr id="278" name="Google Shape;278;p5"/>
          <p:cNvGrpSpPr/>
          <p:nvPr/>
        </p:nvGrpSpPr>
        <p:grpSpPr>
          <a:xfrm>
            <a:off x="423332" y="384432"/>
            <a:ext cx="8038974" cy="6071404"/>
            <a:chOff x="423332" y="384432"/>
            <a:chExt cx="8038974" cy="6071404"/>
          </a:xfrm>
        </p:grpSpPr>
        <p:sp>
          <p:nvSpPr>
            <p:cNvPr id="279" name="Google Shape;279;p5"/>
            <p:cNvSpPr/>
            <p:nvPr/>
          </p:nvSpPr>
          <p:spPr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 flipH="1" rot="5400000">
              <a:off x="4616676" y="2801722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1" name="Google Shape;281;p5"/>
            <p:cNvSpPr/>
            <p:nvPr/>
          </p:nvSpPr>
          <p:spPr>
            <a:xfrm flipH="1" rot="5677511">
              <a:off x="6459831" y="1826079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2" name="Google Shape;28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43" y="-8875"/>
            <a:ext cx="529936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46a66af14_0_21"/>
          <p:cNvSpPr txBox="1"/>
          <p:nvPr>
            <p:ph type="ctrTitle"/>
          </p:nvPr>
        </p:nvSpPr>
        <p:spPr>
          <a:xfrm>
            <a:off x="8382055" y="1241266"/>
            <a:ext cx="31611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Century Gothic"/>
              <a:buNone/>
            </a:pPr>
            <a:r>
              <a:rPr b="1" lang="es-MX" sz="3400"/>
              <a:t>Así quedó nuestro diagrama de </a:t>
            </a:r>
            <a:br>
              <a:rPr b="1" lang="es-MX" sz="3400"/>
            </a:br>
            <a:r>
              <a:rPr b="1" lang="es-MX" sz="3400"/>
              <a:t>Entidad - Relación en postgress</a:t>
            </a:r>
            <a:endParaRPr/>
          </a:p>
        </p:txBody>
      </p:sp>
      <p:grpSp>
        <p:nvGrpSpPr>
          <p:cNvPr id="288" name="Google Shape;288;g1046a66af14_0_21"/>
          <p:cNvGrpSpPr/>
          <p:nvPr/>
        </p:nvGrpSpPr>
        <p:grpSpPr>
          <a:xfrm>
            <a:off x="423365" y="384419"/>
            <a:ext cx="8038937" cy="6071446"/>
            <a:chOff x="423365" y="384419"/>
            <a:chExt cx="8038937" cy="6071446"/>
          </a:xfrm>
        </p:grpSpPr>
        <p:sp>
          <p:nvSpPr>
            <p:cNvPr id="289" name="Google Shape;289;g1046a66af14_0_21"/>
            <p:cNvSpPr/>
            <p:nvPr/>
          </p:nvSpPr>
          <p:spPr>
            <a:xfrm flipH="1">
              <a:off x="423365" y="402165"/>
              <a:ext cx="67851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1046a66af14_0_21"/>
            <p:cNvSpPr/>
            <p:nvPr/>
          </p:nvSpPr>
          <p:spPr>
            <a:xfrm flipH="1" rot="5400000">
              <a:off x="4616672" y="2801718"/>
              <a:ext cx="6053675" cy="1254560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91" name="Google Shape;291;g1046a66af14_0_21"/>
            <p:cNvSpPr/>
            <p:nvPr/>
          </p:nvSpPr>
          <p:spPr>
            <a:xfrm flipH="1" rot="5677505">
              <a:off x="6459825" y="1826075"/>
              <a:ext cx="3299419" cy="440920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iagrama&#10;&#10;Descripción generada automáticamente" id="292" name="Google Shape;292;g1046a66af1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1" y="198378"/>
            <a:ext cx="6428937" cy="646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"/>
          <p:cNvSpPr txBox="1"/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b="1" lang="es-MX"/>
              <a:t>Nuestros scripts</a:t>
            </a:r>
            <a:br>
              <a:rPr b="1" lang="es-MX"/>
            </a:br>
            <a:br>
              <a:rPr b="1" lang="es-MX"/>
            </a:br>
            <a:r>
              <a:rPr b="1" lang="es-MX"/>
              <a:t>1. Manejo de tablas</a:t>
            </a:r>
            <a:endParaRPr/>
          </a:p>
        </p:txBody>
      </p:sp>
      <p:sp>
        <p:nvSpPr>
          <p:cNvPr id="298" name="Google Shape;298;p6"/>
          <p:cNvSpPr txBox="1"/>
          <p:nvPr/>
        </p:nvSpPr>
        <p:spPr>
          <a:xfrm>
            <a:off x="242300" y="3252050"/>
            <a:ext cx="36219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table persona(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id_persona numeric(4,0) constraint pk_persona primary key,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edad varchar(10) not null,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genero varchar(10) not null,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area_estudio varchar(15) not null);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sequence id_persona_persona_seq start 1 increment 1;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alter table persona alter column id_persona set default nextval('id_persona_persona_seq');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table pregunta(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id_pregunta numeric(4,0) constraint pk_pregunta primary key,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n_pregunta varchar(50) not null,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id_tema numeric(4) references tema (id_tema),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id_encuesta numeric(4) references encuesta (id_encuesta));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table respuesta (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id_respuesta numeric(4,0) constraint pk_respuesta primary key,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n_respuesta varchar(50) not null,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id_encuesta numeric(4) references encuesta(id_encuesta),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id_tema numeric(4) references tema(id_tema));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table tema (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id_tema numeric(4,0) constraint pk_tema primary key,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n_tema varchar(15) not null,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id_encuesta numeric(4) references encuesta(id_encuesta));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table encuesta (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id_encuesta numeric(4,0) constraint pk_encuesta primary key,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n_ecuesta varchar(15) not null);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table persona_pregunta(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id_persona numeric(4) references persona(id_persona) on update cascade on delete cascade,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id_pregunta numeric (4) references pregunta(id_pregunta) on update cascade,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constraint pk_persona_pregunta primary key(id_persona, id_pregunta));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table persona_respuesta (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id_persona numeric(4) references persona(id_persona) on update cascade on delete cascade,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id_respuesta numeric (4) references respuesta(id_respuesta) on update cascade,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constraint pk_persona_respuesta primary key(id_persona, id_respuesta));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table persona_encuesta(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id_persona numeric(4) references persona(id_persona) on update cascade on delete cascade,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id_encuesta numeric (4) references encuesta(id_encuesta) on update cascade,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constraint pk_persona_encuesta primary key(id_persona, id_encuesta));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create table pregunta_respuesta(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id_pregunta numeric(4) references pregunta(id_pregunta) on update cascade on delete cascade,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id_respuesta numeric (4) references respuesta(id_respuesta) on update cascade,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constraint pk_pregunta_respuesta primary key(id_pregunta, id_respuesta))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6"/>
          <p:cNvSpPr txBox="1"/>
          <p:nvPr/>
        </p:nvSpPr>
        <p:spPr>
          <a:xfrm>
            <a:off x="3774925" y="3494225"/>
            <a:ext cx="42978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persona;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table_name;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persona;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table_name;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respuesta;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respuesta;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pregunta;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pregunta;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tema;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tema;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encuesta;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encuesta;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respuesta;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respuesta;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persona_encuesta;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persona_encuesta;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persona_pregunta;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persona_pregunta;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persona_respuesta;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perdsona_respuesta;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TRUNCATE TABLE pregunta_respuesta;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DROP TABLE pregunta_respuesta;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46a66af14_0_4"/>
          <p:cNvSpPr txBox="1"/>
          <p:nvPr>
            <p:ph type="title"/>
          </p:nvPr>
        </p:nvSpPr>
        <p:spPr>
          <a:xfrm>
            <a:off x="1154954" y="1063416"/>
            <a:ext cx="8825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b="1" lang="es-MX"/>
              <a:t>Nuestros scripts</a:t>
            </a:r>
            <a:br>
              <a:rPr b="1" lang="es-MX"/>
            </a:br>
            <a:br>
              <a:rPr b="1" lang="es-MX"/>
            </a:br>
            <a:r>
              <a:rPr b="1" lang="es-MX"/>
              <a:t>1. Manejo de tablas</a:t>
            </a:r>
            <a:endParaRPr/>
          </a:p>
        </p:txBody>
      </p:sp>
      <p:sp>
        <p:nvSpPr>
          <p:cNvPr id="305" name="Google Shape;305;g1046a66af14_0_4"/>
          <p:cNvSpPr txBox="1"/>
          <p:nvPr/>
        </p:nvSpPr>
        <p:spPr>
          <a:xfrm>
            <a:off x="459125" y="3392325"/>
            <a:ext cx="37368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-- comanodos de la tabla pregunta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INSERT INTO pregunta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(id_pregunta, n_pregunta, id_tema, id_encuesta)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VALUES(0, '', 0, 0);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UPDATE pregunta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SET n_pregunta='', id_tema=0, id_encuesta=0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id_pregunta=0;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DELETE FROM pregunta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id_pregunta=0;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-- comandos de la tabla encuesta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INSERT INTO encuesta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(id_encuesta, n_ecuesta)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VALUES(0, '');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INSERT INTO encuesta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(id_encuesta, n_ecuesta)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VALUES(0, '');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DELETE FROM encuesta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id_encuesta=0;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--comandos de la tabla tema para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INSERT INTO tema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(id_tema, n_tema, id_encuesta)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VALUES(0, '', 0);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UPDATE tema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SET n_tema='', id_encuesta=0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id_tema=0;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DELETE FROM tema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id_tema=0;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-- comandos de la tabla 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INSERT INTO 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(id_respuesta, n_respuesta, id_encuesta, id_tema)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VALUES(0, '', 0, 0);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UPDATE 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SET n_respuesta='', id_encuesta=0, id_tema=0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id_respuesta=0;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DELETE FROM 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id_respuesta=0;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g1046a66af14_0_4"/>
          <p:cNvSpPr txBox="1"/>
          <p:nvPr/>
        </p:nvSpPr>
        <p:spPr>
          <a:xfrm>
            <a:off x="4119275" y="3762175"/>
            <a:ext cx="41958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--comandos de la tabla persona_encuesta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INSERT INTO persona_encuesta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(id_persona, id_encuesta)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VALUES(0, 0);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UPDATE persona_encuesta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SET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id_persona=0 AND id_encuesta=0;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DELETE FROM persona_encuesta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id_persona=0 AND id_encuesta=0;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-- comados de la tabla persona_pregunta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INSERT INTO persona_pregunta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(id_persona, id_pregunta)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VALUES(0, 0);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UPDATE persona_pregunta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SET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id_persona=0 AND id_pregunta=0;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DELETE FROM persona_pregunta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id_persona=0 AND id_pregunta=0;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-- commandos de la tabla persona_respuesta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INSERT INTO persona_respuesta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(id_persona, id_respuesta)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VALUES(0, 0);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UPDATE persona_respuesta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SET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id_persona=0 AND id_respuesta=0;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DELETE FROM persona_respuesta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id_persona=0 AND id_respuesta=0;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-- comandos de la tabla pregunta_respuesta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INSERT INTO pregunta_respuesta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(id_pregunta, id_respuesta)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VALUES(0, 0);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UPDATE pregunta_respuesta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SET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id_pregunta=0 AND id_respuesta=0;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DELETE FROM pregunta_respuesta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s-MX">
                <a:latin typeface="Century Gothic"/>
                <a:ea typeface="Century Gothic"/>
                <a:cs typeface="Century Gothic"/>
                <a:sym typeface="Century Gothic"/>
              </a:rPr>
              <a:t>WHERE id_pregunta=0 AND id_respuesta=0;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a de reuniones Ion">
  <a:themeElements>
    <a:clrScheme name="Sala de reuniones 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2021-11-11T19:09:34Z</dcterms:created>
  <dc:creator>AnaLaura Arrieta</dc:creator>
</cp:coreProperties>
</file>